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78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85" r:id="rId12"/>
    <p:sldId id="286" r:id="rId13"/>
    <p:sldId id="282" r:id="rId14"/>
    <p:sldId id="271" r:id="rId15"/>
    <p:sldId id="280" r:id="rId16"/>
    <p:sldId id="281" r:id="rId17"/>
    <p:sldId id="272" r:id="rId18"/>
    <p:sldId id="274" r:id="rId19"/>
    <p:sldId id="283" r:id="rId20"/>
    <p:sldId id="284" r:id="rId21"/>
    <p:sldId id="288" r:id="rId22"/>
    <p:sldId id="287" r:id="rId23"/>
    <p:sldId id="290" r:id="rId24"/>
    <p:sldId id="289" r:id="rId25"/>
    <p:sldId id="291" r:id="rId26"/>
    <p:sldId id="292" r:id="rId27"/>
    <p:sldId id="293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33"/>
    <a:srgbClr val="E0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63" d="100"/>
          <a:sy n="63" d="100"/>
        </p:scale>
        <p:origin x="89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a.cabq.lcl\dfsroot\CITY%20CLERK\SHARES\CC-Staff\Inspection%20of%20Public%20Records\2018\Reports\Surrounding%20Municipality%20IPRA%20Reques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8488\AppData\Local\Microsoft\Windows\Temporary%20Internet%20Files\Content.Outlook\3SMX923U\2017%202018%20IPRA%20Requests%20by%20Departme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18488\AppData\Local\Microsoft\Windows\Temporary%20Internet%20Files\Content.Outlook\3SMX923U\2017%202018%20IPRA%20Requests%20by%20Depart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Las Cruces</c:v>
                </c:pt>
                <c:pt idx="1">
                  <c:v>UNM</c:v>
                </c:pt>
                <c:pt idx="2">
                  <c:v>Taos</c:v>
                </c:pt>
                <c:pt idx="3">
                  <c:v>Santa Fe </c:v>
                </c:pt>
                <c:pt idx="4">
                  <c:v>Bernalillo County </c:v>
                </c:pt>
                <c:pt idx="5">
                  <c:v>NM DPS</c:v>
                </c:pt>
                <c:pt idx="6">
                  <c:v>City of Albuquerque</c:v>
                </c:pt>
              </c:strCache>
            </c:strRef>
          </c:cat>
          <c:val>
            <c:numRef>
              <c:f>Sheet1!$B$2:$B$8</c:f>
            </c:numRef>
          </c:val>
          <c:extLst>
            <c:ext xmlns:c16="http://schemas.microsoft.com/office/drawing/2014/chart" uri="{C3380CC4-5D6E-409C-BE32-E72D297353CC}">
              <c16:uniqueId val="{00000000-2144-42C4-A8E1-D6D541235D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Quantity of IPRA Requests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Las Cruces</c:v>
                </c:pt>
                <c:pt idx="1">
                  <c:v>UNM</c:v>
                </c:pt>
                <c:pt idx="2">
                  <c:v>Taos</c:v>
                </c:pt>
                <c:pt idx="3">
                  <c:v>Santa Fe </c:v>
                </c:pt>
                <c:pt idx="4">
                  <c:v>Bernalillo County </c:v>
                </c:pt>
                <c:pt idx="5">
                  <c:v>NM DPS</c:v>
                </c:pt>
                <c:pt idx="6">
                  <c:v>City of Albuquerque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652</c:v>
                </c:pt>
                <c:pt idx="1">
                  <c:v>746</c:v>
                </c:pt>
                <c:pt idx="2">
                  <c:v>1927</c:v>
                </c:pt>
                <c:pt idx="3">
                  <c:v>2000</c:v>
                </c:pt>
                <c:pt idx="4">
                  <c:v>2136</c:v>
                </c:pt>
                <c:pt idx="5">
                  <c:v>5049</c:v>
                </c:pt>
                <c:pt idx="6">
                  <c:v>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4-42C4-A8E1-D6D541235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556224"/>
        <c:axId val="85558016"/>
        <c:axId val="0"/>
      </c:bar3DChart>
      <c:catAx>
        <c:axId val="855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8016"/>
        <c:crosses val="autoZero"/>
        <c:auto val="1"/>
        <c:lblAlgn val="ctr"/>
        <c:lblOffset val="100"/>
        <c:noMultiLvlLbl val="0"/>
      </c:catAx>
      <c:valAx>
        <c:axId val="855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Sheet1!$A$1:$A$3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(Sheet1!$B$1,Sheet1!$B$2,Sheet1!$B$3)</c:f>
              <c:numCache>
                <c:formatCode>#,##0</c:formatCode>
                <c:ptCount val="3"/>
                <c:pt idx="0">
                  <c:v>3278</c:v>
                </c:pt>
                <c:pt idx="1">
                  <c:v>5705</c:v>
                </c:pt>
                <c:pt idx="2">
                  <c:v>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A-4A2E-B8B5-2BE64D1A8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30144"/>
        <c:axId val="88240128"/>
      </c:barChart>
      <c:catAx>
        <c:axId val="8823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240128"/>
        <c:crosses val="autoZero"/>
        <c:auto val="1"/>
        <c:lblAlgn val="ctr"/>
        <c:lblOffset val="100"/>
        <c:noMultiLvlLbl val="0"/>
      </c:catAx>
      <c:valAx>
        <c:axId val="88240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823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2017 IPRA Requests by Department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6069461097582567E-2"/>
          <c:y val="7.0937640197397941E-2"/>
          <c:w val="0.89287350070252203"/>
          <c:h val="0.8007029740394160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'2017 IPRA Requests by DPT'!$A$3:$A$25</c:f>
              <c:strCache>
                <c:ptCount val="23"/>
                <c:pt idx="0">
                  <c:v>AFR</c:v>
                </c:pt>
                <c:pt idx="1">
                  <c:v>APD </c:v>
                </c:pt>
                <c:pt idx="2">
                  <c:v>AWD</c:v>
                </c:pt>
                <c:pt idx="3">
                  <c:v>Aviation </c:v>
                </c:pt>
                <c:pt idx="4">
                  <c:v>City Clerk</c:v>
                </c:pt>
                <c:pt idx="5">
                  <c:v>City Council </c:v>
                </c:pt>
                <c:pt idx="6">
                  <c:v>CS</c:v>
                </c:pt>
                <c:pt idx="7">
                  <c:v>DFAS</c:v>
                </c:pt>
                <c:pt idx="8">
                  <c:v>DTI</c:v>
                </c:pt>
                <c:pt idx="9">
                  <c:v>EDD</c:v>
                </c:pt>
                <c:pt idx="10">
                  <c:v>EHD</c:v>
                </c:pt>
                <c:pt idx="11">
                  <c:v>F&amp;CS</c:v>
                </c:pt>
                <c:pt idx="12">
                  <c:v>HR</c:v>
                </c:pt>
                <c:pt idx="13">
                  <c:v>Legal </c:v>
                </c:pt>
                <c:pt idx="14">
                  <c:v>Mayor/CAO Office</c:v>
                </c:pt>
                <c:pt idx="15">
                  <c:v>DMD</c:v>
                </c:pt>
                <c:pt idx="16">
                  <c:v>Internal Audit</c:v>
                </c:pt>
                <c:pt idx="17">
                  <c:v>Inspector General </c:v>
                </c:pt>
                <c:pt idx="18">
                  <c:v>P&amp;R</c:v>
                </c:pt>
                <c:pt idx="19">
                  <c:v>Planning </c:v>
                </c:pt>
                <c:pt idx="20">
                  <c:v>SA</c:v>
                </c:pt>
                <c:pt idx="21">
                  <c:v>SWMD</c:v>
                </c:pt>
                <c:pt idx="22">
                  <c:v>Transit </c:v>
                </c:pt>
              </c:strCache>
            </c:strRef>
          </c:cat>
          <c:val>
            <c:numRef>
              <c:f>'2017 IPRA Requests by DPT'!$B$3:$B$25</c:f>
              <c:numCache>
                <c:formatCode>General</c:formatCode>
                <c:ptCount val="23"/>
                <c:pt idx="0">
                  <c:v>275</c:v>
                </c:pt>
                <c:pt idx="1">
                  <c:v>3272</c:v>
                </c:pt>
                <c:pt idx="2">
                  <c:v>126</c:v>
                </c:pt>
                <c:pt idx="3">
                  <c:v>23</c:v>
                </c:pt>
                <c:pt idx="4">
                  <c:v>117</c:v>
                </c:pt>
                <c:pt idx="5">
                  <c:v>40</c:v>
                </c:pt>
                <c:pt idx="6">
                  <c:v>11</c:v>
                </c:pt>
                <c:pt idx="7">
                  <c:v>195</c:v>
                </c:pt>
                <c:pt idx="8">
                  <c:v>16</c:v>
                </c:pt>
                <c:pt idx="9">
                  <c:v>11</c:v>
                </c:pt>
                <c:pt idx="10">
                  <c:v>222</c:v>
                </c:pt>
                <c:pt idx="11">
                  <c:v>30</c:v>
                </c:pt>
                <c:pt idx="12">
                  <c:v>37</c:v>
                </c:pt>
                <c:pt idx="13">
                  <c:v>54</c:v>
                </c:pt>
                <c:pt idx="14">
                  <c:v>34</c:v>
                </c:pt>
                <c:pt idx="15">
                  <c:v>108</c:v>
                </c:pt>
                <c:pt idx="16">
                  <c:v>0</c:v>
                </c:pt>
                <c:pt idx="17">
                  <c:v>9</c:v>
                </c:pt>
                <c:pt idx="18">
                  <c:v>27</c:v>
                </c:pt>
                <c:pt idx="19">
                  <c:v>1649</c:v>
                </c:pt>
                <c:pt idx="20">
                  <c:v>6</c:v>
                </c:pt>
                <c:pt idx="21">
                  <c:v>26</c:v>
                </c:pt>
                <c:pt idx="22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7-4C73-ACF7-56A86350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93737344"/>
        <c:axId val="93738880"/>
      </c:barChart>
      <c:catAx>
        <c:axId val="9373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38880"/>
        <c:crosses val="autoZero"/>
        <c:auto val="1"/>
        <c:lblAlgn val="ctr"/>
        <c:lblOffset val="100"/>
        <c:noMultiLvlLbl val="0"/>
      </c:catAx>
      <c:valAx>
        <c:axId val="9373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37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2018 IPRA Requests by Department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013825600557075E-2"/>
          <c:y val="7.5867082035306344E-2"/>
          <c:w val="0.89792135423480279"/>
          <c:h val="0.869723223849355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 YTD IPRA Requests by DPT'!$A$3:$A$25</c:f>
              <c:strCache>
                <c:ptCount val="23"/>
                <c:pt idx="0">
                  <c:v>AFR</c:v>
                </c:pt>
                <c:pt idx="1">
                  <c:v>APD </c:v>
                </c:pt>
                <c:pt idx="2">
                  <c:v>AWD</c:v>
                </c:pt>
                <c:pt idx="3">
                  <c:v>Aviation </c:v>
                </c:pt>
                <c:pt idx="4">
                  <c:v>City Clerk</c:v>
                </c:pt>
                <c:pt idx="5">
                  <c:v>City Council </c:v>
                </c:pt>
                <c:pt idx="6">
                  <c:v>CS</c:v>
                </c:pt>
                <c:pt idx="7">
                  <c:v>DFAS</c:v>
                </c:pt>
                <c:pt idx="8">
                  <c:v>DTI</c:v>
                </c:pt>
                <c:pt idx="9">
                  <c:v>EDD</c:v>
                </c:pt>
                <c:pt idx="10">
                  <c:v>EHD</c:v>
                </c:pt>
                <c:pt idx="11">
                  <c:v>F&amp;CS</c:v>
                </c:pt>
                <c:pt idx="12">
                  <c:v>HR</c:v>
                </c:pt>
                <c:pt idx="13">
                  <c:v>Legal </c:v>
                </c:pt>
                <c:pt idx="14">
                  <c:v>Mayor/CAO Office</c:v>
                </c:pt>
                <c:pt idx="15">
                  <c:v>DMD</c:v>
                </c:pt>
                <c:pt idx="16">
                  <c:v>Internal Audit</c:v>
                </c:pt>
                <c:pt idx="17">
                  <c:v>Inspector General </c:v>
                </c:pt>
                <c:pt idx="18">
                  <c:v>P&amp;R</c:v>
                </c:pt>
                <c:pt idx="19">
                  <c:v>Planning </c:v>
                </c:pt>
                <c:pt idx="20">
                  <c:v>SA</c:v>
                </c:pt>
                <c:pt idx="21">
                  <c:v>SWMD</c:v>
                </c:pt>
                <c:pt idx="22">
                  <c:v>Transit </c:v>
                </c:pt>
              </c:strCache>
            </c:strRef>
          </c:cat>
          <c:val>
            <c:numRef>
              <c:f>'2018 YTD IPRA Requests by DPT'!$B$3:$B$25</c:f>
              <c:numCache>
                <c:formatCode>General</c:formatCode>
                <c:ptCount val="23"/>
                <c:pt idx="0">
                  <c:v>337</c:v>
                </c:pt>
                <c:pt idx="1">
                  <c:v>3845</c:v>
                </c:pt>
                <c:pt idx="2">
                  <c:v>161</c:v>
                </c:pt>
                <c:pt idx="3">
                  <c:v>39</c:v>
                </c:pt>
                <c:pt idx="4">
                  <c:v>91</c:v>
                </c:pt>
                <c:pt idx="5">
                  <c:v>33</c:v>
                </c:pt>
                <c:pt idx="6">
                  <c:v>19</c:v>
                </c:pt>
                <c:pt idx="7">
                  <c:v>237</c:v>
                </c:pt>
                <c:pt idx="8">
                  <c:v>119</c:v>
                </c:pt>
                <c:pt idx="9">
                  <c:v>16</c:v>
                </c:pt>
                <c:pt idx="10">
                  <c:v>240</c:v>
                </c:pt>
                <c:pt idx="11">
                  <c:v>15</c:v>
                </c:pt>
                <c:pt idx="12">
                  <c:v>63</c:v>
                </c:pt>
                <c:pt idx="13">
                  <c:v>79</c:v>
                </c:pt>
                <c:pt idx="14">
                  <c:v>49</c:v>
                </c:pt>
                <c:pt idx="15">
                  <c:v>176</c:v>
                </c:pt>
                <c:pt idx="16">
                  <c:v>7</c:v>
                </c:pt>
                <c:pt idx="17">
                  <c:v>10</c:v>
                </c:pt>
                <c:pt idx="18">
                  <c:v>16</c:v>
                </c:pt>
                <c:pt idx="19">
                  <c:v>1635</c:v>
                </c:pt>
                <c:pt idx="20">
                  <c:v>6</c:v>
                </c:pt>
                <c:pt idx="21">
                  <c:v>28</c:v>
                </c:pt>
                <c:pt idx="2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C-4A07-9AC8-90AD30254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93795072"/>
        <c:axId val="93796608"/>
      </c:barChart>
      <c:catAx>
        <c:axId val="9379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6608"/>
        <c:crosses val="autoZero"/>
        <c:auto val="1"/>
        <c:lblAlgn val="ctr"/>
        <c:lblOffset val="100"/>
        <c:noMultiLvlLbl val="0"/>
      </c:catAx>
      <c:valAx>
        <c:axId val="9379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5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2C3900-5FDB-4DB4-9076-BDE2EE7376C4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3502B9-03B9-4626-9C1C-08236578E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F67CC-2CCA-4DB4-911A-EAED8DB373E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FDD166-932C-482D-8103-91E6AE66C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A9538-5EF8-4BB4-8B1D-1FCFF1C56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9444" r="11184" b="20555"/>
          <a:stretch/>
        </p:blipFill>
        <p:spPr>
          <a:xfrm>
            <a:off x="-609600" y="-24631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28600"/>
            <a:ext cx="4343400" cy="990600"/>
          </a:xfrm>
        </p:spPr>
        <p:txBody>
          <a:bodyPr/>
          <a:lstStyle>
            <a:lvl1pPr>
              <a:defRPr lang="en-US" sz="1500" strike="noStrike" baseline="0" smtClean="0">
                <a:effectLst/>
              </a:defRPr>
            </a:lvl1pPr>
          </a:lstStyle>
          <a:p>
            <a:r>
              <a:rPr lang="en-US" sz="1200" dirty="0">
                <a:effectLst/>
                <a:latin typeface="Times New Roman"/>
                <a:ea typeface="Calibri"/>
              </a:rPr>
              <a:t>“</a:t>
            </a:r>
            <a:r>
              <a:rPr lang="en-US" sz="1200" b="1" dirty="0">
                <a:effectLst/>
                <a:latin typeface="Times New Roman"/>
                <a:ea typeface="Calibri"/>
              </a:rPr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95106"/>
            <a:ext cx="5638800" cy="1376694"/>
          </a:xfr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FBC7-7F1F-41AC-9A3F-F3519996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DB21EE-8748-4694-8CC1-C269CC082238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2470-4DCB-411D-A134-3CA500AE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4C4D-FAE3-4BD3-B6E3-4282DF60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93F12-18E6-4408-B524-04134C3D7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75" y="3429000"/>
            <a:ext cx="1226825" cy="31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4098" name="Chart 2" descr="image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199"/>
            <a:ext cx="8229599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24001"/>
            <a:ext cx="7772400" cy="457199"/>
          </a:xfrm>
        </p:spPr>
        <p:txBody>
          <a:bodyPr anchor="t"/>
          <a:lstStyle>
            <a:lvl1pPr algn="ctr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Transparency Reform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sp>
        <p:nvSpPr>
          <p:cNvPr id="7" name="AutoShape 2" descr="Image result for new mexico sunrise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new mexico sunrise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new mexico sunrise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286000"/>
            <a:ext cx="7921625" cy="39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7620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24001"/>
            <a:ext cx="7772400" cy="457199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Current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4038600"/>
          </a:xfr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8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24001"/>
            <a:ext cx="7772400" cy="457199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209800"/>
            <a:ext cx="7772400" cy="3352801"/>
          </a:xfrm>
        </p:spPr>
        <p:txBody>
          <a:bodyPr anchor="b"/>
          <a:lstStyle>
            <a:lvl1pPr marL="342900" indent="-342900">
              <a:buFont typeface="Arial" panose="020B0604020202020204" pitchFamily="34" charset="0"/>
              <a:buChar char="•"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Enhanced Use of </a:t>
            </a:r>
            <a:r>
              <a:rPr lang="en-US" dirty="0" err="1"/>
              <a:t>NextRequest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IPRA Division within The Office of City Clerk</a:t>
            </a:r>
          </a:p>
          <a:p>
            <a:pPr lvl="0"/>
            <a:r>
              <a:rPr lang="en-US" dirty="0"/>
              <a:t>Open Data</a:t>
            </a:r>
          </a:p>
          <a:p>
            <a:pPr lvl="0"/>
            <a:r>
              <a:rPr lang="en-US" dirty="0"/>
              <a:t>Deputy City Clerk for Open Government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0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24001"/>
            <a:ext cx="7772400" cy="457199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NextRequest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2514599"/>
          </a:xfr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0932"/>
            <a:ext cx="7635240" cy="41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" y="0"/>
            <a:ext cx="92202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99759" cy="459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2134F-77D7-412F-921C-AF459DD51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IPRA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Current Model</a:t>
            </a:r>
          </a:p>
          <a:p>
            <a:pPr lvl="1"/>
            <a:r>
              <a:rPr lang="en-US" dirty="0"/>
              <a:t>Each Department has a Records Custodian. </a:t>
            </a:r>
          </a:p>
          <a:p>
            <a:pPr lvl="1"/>
            <a:r>
              <a:rPr lang="en-US" dirty="0"/>
              <a:t>Records Custodian responds on behalf of that Department.</a:t>
            </a:r>
          </a:p>
          <a:p>
            <a:pPr lvl="1"/>
            <a:r>
              <a:rPr lang="en-US" dirty="0"/>
              <a:t>One Specialist who handles multi-Department Requests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Future Model</a:t>
            </a:r>
          </a:p>
          <a:p>
            <a:pPr lvl="1"/>
            <a:r>
              <a:rPr lang="en-US" dirty="0"/>
              <a:t>4 IPRA specialists in the Office of the City Clerk. </a:t>
            </a:r>
          </a:p>
          <a:p>
            <a:pPr lvl="1"/>
            <a:r>
              <a:rPr lang="en-US" dirty="0"/>
              <a:t>Each specialist assigned to a department or group of departments. 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F6E51E-9CA1-4092-998C-9E9D889A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BD30-2094-464C-B65F-3E88845FCBC1}" type="datetime1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481B9-A73B-4974-A627-B2D26B31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10149-D117-4E9E-A9AB-A6B79396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FF04B-F0DC-4DEB-ACBB-0DF94727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Open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8229600" cy="3951288"/>
          </a:xfrm>
        </p:spPr>
        <p:txBody>
          <a:bodyPr/>
          <a:lstStyle>
            <a:lvl1pPr marL="0" indent="0">
              <a:buNone/>
              <a:defRPr sz="3200" i="1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“…understanding the relationship between open data and [freedom of information laws] has become critical to cities wanting to use their limited open government resources most effectively.” </a:t>
            </a:r>
          </a:p>
          <a:p>
            <a:pPr lvl="0"/>
            <a:r>
              <a:rPr lang="en-US" dirty="0"/>
              <a:t>Sunlight Foundation – October, 2018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69D5-DBE7-4BF2-9C11-F9A7C960366C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0" y="1371600"/>
            <a:ext cx="914400" cy="46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447800"/>
            <a:ext cx="8001000" cy="463708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 i="1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Recent data is limited. </a:t>
            </a:r>
          </a:p>
          <a:p>
            <a:pPr lvl="0"/>
            <a:r>
              <a:rPr lang="en-US" dirty="0"/>
              <a:t>In 2014, it was estimated that the City spend 1.5 million dollars on the direct and indirect cost of IPRA compliance. </a:t>
            </a:r>
          </a:p>
          <a:p>
            <a:pPr lvl="0"/>
            <a:r>
              <a:rPr lang="en-US" dirty="0"/>
              <a:t>In 2017, estimated that City employees spent approximately 1,400 working days responding to IPRA requests.</a:t>
            </a:r>
          </a:p>
          <a:p>
            <a:pPr lvl="0"/>
            <a:r>
              <a:rPr lang="en-US" dirty="0"/>
              <a:t>There are 261 work days in a year.  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69D5-DBE7-4BF2-9C11-F9A7C960366C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334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Cost of Compliance</a:t>
            </a:r>
          </a:p>
        </p:txBody>
      </p:sp>
    </p:spTree>
    <p:extLst>
      <p:ext uri="{BB962C8B-B14F-4D97-AF65-F5344CB8AC3E}">
        <p14:creationId xmlns:p14="http://schemas.microsoft.com/office/powerpoint/2010/main" val="14260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0" y="1371600"/>
            <a:ext cx="914400" cy="46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716106"/>
            <a:ext cx="8001000" cy="436878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 i="1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APD currently has at least 3,700 requests that people have never picked up or inspected. </a:t>
            </a:r>
          </a:p>
          <a:p>
            <a:pPr lvl="0"/>
            <a:r>
              <a:rPr lang="en-US" dirty="0"/>
              <a:t>Other City departments have additional uncollected requests. 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69D5-DBE7-4BF2-9C11-F9A7C960366C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762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…and then</a:t>
            </a:r>
            <a:r>
              <a:rPr lang="en-US" sz="2800" baseline="0" dirty="0"/>
              <a:t> people do not pick up or inspect their requests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60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A9538-5EF8-4BB4-8B1D-1FCFF1C56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9444" r="11184" b="20555"/>
          <a:stretch/>
        </p:blipFill>
        <p:spPr>
          <a:xfrm>
            <a:off x="0" y="-12583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28600"/>
            <a:ext cx="4343400" cy="1266918"/>
          </a:xfrm>
        </p:spPr>
        <p:txBody>
          <a:bodyPr/>
          <a:lstStyle>
            <a:lvl1pPr>
              <a:defRPr sz="2400" b="1" i="0" strike="noStrike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“a custodian receiving a request (or 7000(+) requests)”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1595106"/>
            <a:ext cx="5638800" cy="1757694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Albuquerque’s new approach to requests under IPRA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FBC7-7F1F-41AC-9A3F-F3519996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E02295-D3E4-4391-99E2-8FC1FFFB350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2470-4DCB-411D-A134-3CA500AE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148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4C4D-FAE3-4BD3-B6E3-4282DF60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0"/>
            <a:ext cx="2133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65DEA-915E-49DC-AFD4-9A9E68FB8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70524"/>
            <a:ext cx="2154784" cy="11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0" y="1371600"/>
            <a:ext cx="914400" cy="46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716106"/>
            <a:ext cx="8001000" cy="436878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 i="1" baseline="0"/>
            </a:lvl1pPr>
            <a:lvl2pPr marL="457200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“Adopting robust open data programs yields a significant reduction in public records requests.” </a:t>
            </a:r>
          </a:p>
          <a:p>
            <a:pPr lvl="0"/>
            <a:r>
              <a:rPr lang="en-US" dirty="0"/>
              <a:t>“The affect of adopting an open data portal increases overtime.” </a:t>
            </a:r>
          </a:p>
          <a:p>
            <a:pPr lvl="1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69D5-DBE7-4BF2-9C11-F9A7C960366C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Sunlight Foundation</a:t>
            </a:r>
            <a:r>
              <a:rPr lang="en-US" sz="2800" baseline="0" dirty="0"/>
              <a:t> Study.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714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0" y="1371600"/>
            <a:ext cx="914400" cy="460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1716106"/>
            <a:ext cx="8001000" cy="436878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 i="1" baseline="0"/>
            </a:lvl1pPr>
            <a:lvl2pPr marL="800100" indent="-342900">
              <a:buFont typeface="Arial" panose="020B0604020202020204" pitchFamily="34" charset="0"/>
              <a:buChar char="•"/>
              <a:defRPr sz="3600" baseline="0"/>
            </a:lvl2pPr>
            <a:lvl3pPr marL="914400" indent="0">
              <a:buNone/>
              <a:defRPr sz="2000" baseline="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Police Reports, traffic accident reports in particular</a:t>
            </a:r>
          </a:p>
          <a:p>
            <a:pPr lvl="1"/>
            <a:r>
              <a:rPr lang="en-US" dirty="0"/>
              <a:t>Site Assessments</a:t>
            </a:r>
          </a:p>
          <a:p>
            <a:pPr lvl="1"/>
            <a:r>
              <a:rPr lang="en-US" dirty="0"/>
              <a:t>Parcel Information / Liens </a:t>
            </a:r>
          </a:p>
          <a:p>
            <a:pPr lvl="1"/>
            <a:r>
              <a:rPr lang="en-US" dirty="0"/>
              <a:t>Crime Statistics </a:t>
            </a:r>
          </a:p>
          <a:p>
            <a:pPr lvl="2"/>
            <a:r>
              <a:rPr lang="en-US" dirty="0"/>
              <a:t>  </a:t>
            </a:r>
          </a:p>
          <a:p>
            <a:pPr lvl="2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69D5-DBE7-4BF2-9C11-F9A7C960366C}" type="datetime1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762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/>
              <a:t> What are people requesting?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7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6B66B-DBBD-4FC3-A63B-0C27E8C22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96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114300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CAN WE PUT IT ONLINE?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F4DD-29EB-4D24-A1C9-2855744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50838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BC345D-F8CA-4A83-A819-C315ABC7DBE8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D8C748-6F40-4AEE-80E1-D43CEC97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8F580-0626-402F-97AB-5281941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3654-B582-4327-B741-61DA5765CD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058A6-4F3B-4C0C-9A23-CCBF3091E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57201" y="2743200"/>
            <a:ext cx="7924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Traffic reports – YES!</a:t>
            </a:r>
            <a:endPara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assessments – YES! </a:t>
            </a:r>
          </a:p>
          <a:p>
            <a:pPr lvl="3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Parcel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Information / 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Lien payoffs – YES! </a:t>
            </a:r>
            <a:endPara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/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Crime Statistics – YES!</a:t>
            </a:r>
            <a:endPara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6B66B-DBBD-4FC3-A63B-0C27E8C22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8" y="-117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68580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Coming Soon: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F4DD-29EB-4D24-A1C9-2855744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50838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BC345D-F8CA-4A83-A819-C315ABC7DBE8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D8C748-6F40-4AEE-80E1-D43CEC97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8F580-0626-402F-97AB-5281941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3654-B582-4327-B741-61DA5765CD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058A6-4F3B-4C0C-9A23-CCBF3091E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67752" y="2286000"/>
            <a:ext cx="8219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traffic reports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Site assessments portal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Lien information / payoff portal.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Crime Statistics portal.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6B66B-DBBD-4FC3-A63B-0C27E8C22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8" y="-1172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685800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Deputy City Clerk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F4DD-29EB-4D24-A1C9-2855744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50838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2BC345D-F8CA-4A83-A819-C315ABC7DBE8}" type="datetime1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D8C748-6F40-4AEE-80E1-D43CEC97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8F580-0626-402F-97AB-5281941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3654-B582-4327-B741-61DA5765CD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058A6-4F3B-4C0C-9A23-CCBF3091E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67752" y="2286000"/>
            <a:ext cx="8219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</a:t>
            </a:r>
            <a:r>
              <a:rPr lang="en-US" sz="2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IPRA Division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 IPRA workflow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collaboration with </a:t>
            </a:r>
            <a:r>
              <a:rPr lang="en-US" sz="20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NextRequest</a:t>
            </a:r>
            <a:endParaRPr lang="en-US" sz="200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Overseeing open data projects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13105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F69DBC-79D8-481F-9BC2-898A436DE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94CB81-6759-4D49-AFC7-0C42231E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81000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1D7DCE2-D1B9-4DAF-A01B-EC71584B7E1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30F103-F462-49F9-BD5B-1640FE5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AC21A-37D2-483E-B51D-2A87BADF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1BA2-E43B-4870-9DDD-211C47887B0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E542B-1D9A-41F4-84E0-8478C0E7C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819400" y="26670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Questions?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396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Ethan Watson, Deputy City Clerk</a:t>
            </a:r>
            <a:r>
              <a:rPr lang="en-US" baseline="0" dirty="0"/>
              <a:t> for Open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181600"/>
            <a:ext cx="7772400" cy="587375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place like no other … especially in terms of IPRA requests.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3505199"/>
          </a:xfr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7ABDFE-B712-474B-9A44-E250CBB1BDA7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Office of the City Clerk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3541911"/>
              </p:ext>
            </p:extLst>
          </p:nvPr>
        </p:nvGraphicFramePr>
        <p:xfrm>
          <a:off x="657225" y="1524000"/>
          <a:ext cx="7829550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72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181600"/>
            <a:ext cx="7772400" cy="587375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Increase in Requests between 2016-2018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00"/>
            <a:ext cx="7772400" cy="3505199"/>
          </a:xfr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5563528"/>
              </p:ext>
            </p:extLst>
          </p:nvPr>
        </p:nvGraphicFramePr>
        <p:xfrm>
          <a:off x="762000" y="1600200"/>
          <a:ext cx="7696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97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21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64909695"/>
              </p:ext>
            </p:extLst>
          </p:nvPr>
        </p:nvGraphicFramePr>
        <p:xfrm>
          <a:off x="228600" y="1524000"/>
          <a:ext cx="86867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52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271943853"/>
              </p:ext>
            </p:extLst>
          </p:nvPr>
        </p:nvGraphicFramePr>
        <p:xfrm>
          <a:off x="609600" y="1524000"/>
          <a:ext cx="807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092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24001"/>
            <a:ext cx="7772400" cy="533399"/>
          </a:xfr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are people requesting?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1026" name="Picture 2" descr="Image result for public records reques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696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2050" name="Chart 2" descr="image00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486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06FE9D-8186-445A-A799-A13240EC0F33}" type="datetime1">
              <a:rPr lang="en-US" smtClean="0"/>
              <a:t>11/30/2019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  <p:pic>
        <p:nvPicPr>
          <p:cNvPr id="3074" name="Chart 3" descr="image00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724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77AA74-9D76-4144-9743-C65B3F3285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687DB-E0A7-4B4F-9664-86B6690B4B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0E5B-8A78-4A2E-A72D-3E9ED07A5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6FCBE0-E10A-4D1A-AA27-813992953413}" type="datetime1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EE8A-E849-45D8-8C31-59928A25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Office of the City Clerk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530B-404F-4DF3-9B5D-581CDF7BF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55EFD-97E9-4021-9669-B18E89582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5" r:id="rId12"/>
    <p:sldLayoutId id="2147483673" r:id="rId13"/>
    <p:sldLayoutId id="2147483674" r:id="rId14"/>
    <p:sldLayoutId id="2147483677" r:id="rId15"/>
    <p:sldLayoutId id="2147483652" r:id="rId16"/>
    <p:sldLayoutId id="2147483653" r:id="rId17"/>
    <p:sldLayoutId id="2147483678" r:id="rId18"/>
    <p:sldLayoutId id="2147483679" r:id="rId19"/>
    <p:sldLayoutId id="2147483680" r:id="rId20"/>
    <p:sldLayoutId id="2147483681" r:id="rId21"/>
    <p:sldLayoutId id="2147483654" r:id="rId22"/>
    <p:sldLayoutId id="2147483683" r:id="rId23"/>
    <p:sldLayoutId id="2147483684" r:id="rId24"/>
    <p:sldLayoutId id="2147483655" r:id="rId2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 b="1" i="0" kern="1200" cap="all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5638800" cy="1219200"/>
          </a:xfrm>
        </p:spPr>
        <p:txBody>
          <a:bodyPr/>
          <a:lstStyle/>
          <a:p>
            <a:r>
              <a:rPr lang="en-US" dirty="0"/>
              <a:t>2019 CABQ IPRA Data and Compliance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6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6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8860-1DBF-4813-85AF-4C6E278B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36" y="1269097"/>
            <a:ext cx="8229600" cy="1929715"/>
          </a:xfrm>
        </p:spPr>
        <p:txBody>
          <a:bodyPr/>
          <a:lstStyle/>
          <a:p>
            <a:r>
              <a:rPr lang="en-US" sz="5400" dirty="0"/>
              <a:t>Who submits IPRA requests to CABQ?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EF6913-60BB-4F6B-A160-41ECDE999B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98812"/>
            <a:ext cx="7696200" cy="29733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333DA-1519-48AD-B809-1A6C09FA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F04B-F0DC-4DEB-ACBB-0DF947279AF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3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56EAC-8917-4FE0-86B9-07A5B70C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F04B-F0DC-4DEB-ACBB-0DF947279AF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146" name="Chart 6" descr="image008">
            <a:extLst>
              <a:ext uri="{FF2B5EF4-FFF2-40B4-BE49-F238E27FC236}">
                <a16:creationId xmlns:a16="http://schemas.microsoft.com/office/drawing/2014/main" id="{22BED66C-C62F-4C4A-83F4-EF754D2B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4431"/>
            <a:ext cx="8305799" cy="54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CAD8-D59F-4078-946E-B74AEB18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dirty="0"/>
              <a:t>Changes to IPRA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B791-0C4A-4267-8D42-06DA6BA3F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5486400" cy="3898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3CB71-ADAE-42F8-A4C7-E581796C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F04B-F0DC-4DEB-ACBB-0DF947279AF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57200"/>
            <a:ext cx="8229600" cy="1143000"/>
          </a:xfrm>
        </p:spPr>
        <p:txBody>
          <a:bodyPr/>
          <a:lstStyle/>
          <a:p>
            <a:r>
              <a:rPr lang="en-US" sz="4400" dirty="0"/>
              <a:t>City Clerk IPRA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Old Model</a:t>
            </a:r>
          </a:p>
          <a:p>
            <a:pPr lvl="1"/>
            <a:r>
              <a:rPr lang="en-US" dirty="0"/>
              <a:t>Each department had a records custodian who responded to requests on behalf of a department. </a:t>
            </a:r>
          </a:p>
          <a:p>
            <a:pPr lvl="1"/>
            <a:r>
              <a:rPr lang="en-US" dirty="0"/>
              <a:t>One IPRA Specialist for multi-department requests.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Model</a:t>
            </a:r>
          </a:p>
          <a:p>
            <a:pPr lvl="1"/>
            <a:r>
              <a:rPr lang="en-US" dirty="0"/>
              <a:t>4 IPRA Specialists in the Office of the City Clerk assigned to a department or group of departments.</a:t>
            </a:r>
          </a:p>
          <a:p>
            <a:pPr lvl="1"/>
            <a:r>
              <a:rPr lang="en-US" dirty="0"/>
              <a:t>6-7 IPRA Technicians who assist with processing requests for law enforcement records. 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FF04B-F0DC-4DEB-ACBB-0DF947279AF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64A5-372B-4CC1-8F21-D75B06F7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response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6A432-28DD-42EE-A79E-F98F54F5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3074" name="Chart 2" descr="image001">
            <a:extLst>
              <a:ext uri="{FF2B5EF4-FFF2-40B4-BE49-F238E27FC236}">
                <a16:creationId xmlns:a16="http://schemas.microsoft.com/office/drawing/2014/main" id="{77EA4E8A-590A-4CA7-A795-36AEF8C2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77239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6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88856-A5BE-4453-900E-B08FA77D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709A2-21A0-4945-8EFE-166C8138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91" y="1489411"/>
            <a:ext cx="5644809" cy="48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8229600" cy="2667000"/>
          </a:xfrm>
        </p:spPr>
        <p:txBody>
          <a:bodyPr/>
          <a:lstStyle/>
          <a:p>
            <a:r>
              <a:rPr lang="en-US" dirty="0"/>
              <a:t>“Understanding who requesters are and what the need is necessary for City officials to use limited resources effectively and efficiently for better government transparency”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AA7-FA10-42EB-B11F-25AFD29AA18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Sunlight Foundation, October, 2018</a:t>
            </a:r>
          </a:p>
        </p:txBody>
      </p:sp>
    </p:spTree>
    <p:extLst>
      <p:ext uri="{BB962C8B-B14F-4D97-AF65-F5344CB8AC3E}">
        <p14:creationId xmlns:p14="http://schemas.microsoft.com/office/powerpoint/2010/main" val="37056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UST/AST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AA7-FA10-42EB-B11F-25AFD29AA18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098" name="Chart 2" descr="image002">
            <a:extLst>
              <a:ext uri="{FF2B5EF4-FFF2-40B4-BE49-F238E27FC236}">
                <a16:creationId xmlns:a16="http://schemas.microsoft.com/office/drawing/2014/main" id="{F827036E-148C-47DD-9A99-5C06F6EA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7848600" cy="440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C416-A5D7-4E12-A528-410C59C6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UST/AST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CA007-14AE-41D3-B91C-88749D0E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AA7-FA10-42EB-B11F-25AFD29AA184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5122" name="Chart 1" descr="image001">
            <a:extLst>
              <a:ext uri="{FF2B5EF4-FFF2-40B4-BE49-F238E27FC236}">
                <a16:creationId xmlns:a16="http://schemas.microsoft.com/office/drawing/2014/main" id="{E3D3DF16-9E24-49BB-B551-70F6EEF0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7638"/>
            <a:ext cx="70104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7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3F9F-24D4-41EF-8011-C9008AB8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Other Open Records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A1D18-D994-4F10-950C-24F35AA3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57400"/>
            <a:ext cx="7315200" cy="39512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Fire Code Inspection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Emissions Inventory Reports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FF34A-EFDE-419A-BE91-F0B4250B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AA7-FA10-42EB-B11F-25AFD29AA184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4E563-4904-4C31-9E65-D57955F0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8194" name="Chart 6" descr="image008">
            <a:extLst>
              <a:ext uri="{FF2B5EF4-FFF2-40B4-BE49-F238E27FC236}">
                <a16:creationId xmlns:a16="http://schemas.microsoft.com/office/drawing/2014/main" id="{069B6F75-EF17-42E5-A8F0-B28B3B86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CB06A-48F2-453A-AAE9-08CA6EC6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7170" name="Chart 8" descr="image009">
            <a:extLst>
              <a:ext uri="{FF2B5EF4-FFF2-40B4-BE49-F238E27FC236}">
                <a16:creationId xmlns:a16="http://schemas.microsoft.com/office/drawing/2014/main" id="{39B46BFD-CD2C-48CC-AB20-DD10A7F6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437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3C6BF-D240-4410-B28D-1592259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9218" name="Chart 11" descr="image018">
            <a:extLst>
              <a:ext uri="{FF2B5EF4-FFF2-40B4-BE49-F238E27FC236}">
                <a16:creationId xmlns:a16="http://schemas.microsoft.com/office/drawing/2014/main" id="{FA5C82B3-D73D-4B67-BD8E-AD2B3672B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799"/>
            <a:ext cx="7696200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2E338-288F-498C-A1C8-8E2CF838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10242" name="Chart 12" descr="image019">
            <a:extLst>
              <a:ext uri="{FF2B5EF4-FFF2-40B4-BE49-F238E27FC236}">
                <a16:creationId xmlns:a16="http://schemas.microsoft.com/office/drawing/2014/main" id="{DF2F90EE-840D-4B79-ADBB-8051A6E2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7848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85F47-F533-4CA5-AD5E-86605638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9800"/>
            <a:ext cx="7848600" cy="990600"/>
          </a:xfrm>
        </p:spPr>
        <p:txBody>
          <a:bodyPr/>
          <a:lstStyle/>
          <a:p>
            <a:pPr algn="ctr"/>
            <a:r>
              <a:rPr lang="en-US" dirty="0">
                <a:highlight>
                  <a:srgbClr val="000000"/>
                </a:highlight>
              </a:rPr>
              <a:t>What is success?</a:t>
            </a:r>
          </a:p>
          <a:p>
            <a:pPr algn="ctr"/>
            <a:r>
              <a:rPr lang="en-US" dirty="0">
                <a:highlight>
                  <a:srgbClr val="000000"/>
                </a:highlight>
              </a:rPr>
              <a:t>What metrics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5C00-16A5-4CAC-83DE-72D9A7E8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2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D0139-8378-4B42-8B0B-2BAB92DD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11266" name="Chart 3" descr="image005">
            <a:extLst>
              <a:ext uri="{FF2B5EF4-FFF2-40B4-BE49-F238E27FC236}">
                <a16:creationId xmlns:a16="http://schemas.microsoft.com/office/drawing/2014/main" id="{BAF74148-ADB0-4D48-8971-2AB5DA90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772399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0E4DB-6BB7-4D30-91CC-E58D9E20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808913" cy="2209800"/>
          </a:xfrm>
        </p:spPr>
        <p:txBody>
          <a:bodyPr/>
          <a:lstStyle/>
          <a:p>
            <a:pPr algn="ctr"/>
            <a:r>
              <a:rPr lang="en-US" sz="4800" dirty="0"/>
              <a:t>Questions? 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Ethan Watson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Deputy City Clerk </a:t>
            </a:r>
          </a:p>
          <a:p>
            <a:pPr algn="ctr"/>
            <a:r>
              <a:rPr lang="en-US" b="0" dirty="0">
                <a:solidFill>
                  <a:schemeClr val="tx1"/>
                </a:solidFill>
              </a:rPr>
              <a:t>(505)768-IPRA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25F94-04AF-4BCC-B469-4CBEACA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4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DFA42-50DA-452B-B9C6-F6ACCCC0C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626" y="3826268"/>
            <a:ext cx="4248545" cy="19299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9A043-B945-4DCC-A76E-F0E9433E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6" name="Chart 2" descr="image004">
            <a:extLst>
              <a:ext uri="{FF2B5EF4-FFF2-40B4-BE49-F238E27FC236}">
                <a16:creationId xmlns:a16="http://schemas.microsoft.com/office/drawing/2014/main" id="{D6CB83BB-64AD-47F0-8F1F-35AD80FA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0" y="1752600"/>
            <a:ext cx="8129150" cy="44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2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8BAD3-8106-498E-898E-B4D23CCA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369" y="2590800"/>
            <a:ext cx="4886631" cy="31126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197FF-0E2E-4A0D-B441-28447DFE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2050" name="Picture 9" descr="image012">
            <a:extLst>
              <a:ext uri="{FF2B5EF4-FFF2-40B4-BE49-F238E27FC236}">
                <a16:creationId xmlns:a16="http://schemas.microsoft.com/office/drawing/2014/main" id="{094033CF-D29A-4E15-AA54-19DBB8CE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12095"/>
            <a:ext cx="8097555" cy="4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2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24001"/>
            <a:ext cx="7656513" cy="5333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7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3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663E-8CB3-4B4D-BE61-B8ACD4ABDA4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26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NE ABQ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0B4F82-47A4-4BD7-A316-A36B5189DC42}" vid="{8E965DDA-53B9-49D2-BF5C-AC54A68B0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182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ONE ABQ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submits IPRA requests to CABQ? </vt:lpstr>
      <vt:lpstr>PowerPoint Presentation</vt:lpstr>
      <vt:lpstr>Changes to IPRA Processing</vt:lpstr>
      <vt:lpstr>City Clerk IPRA Division</vt:lpstr>
      <vt:lpstr>Change in response time</vt:lpstr>
      <vt:lpstr>PowerPoint Presentation</vt:lpstr>
      <vt:lpstr>Open Data</vt:lpstr>
      <vt:lpstr>UST/AST</vt:lpstr>
      <vt:lpstr>UST/AST</vt:lpstr>
      <vt:lpstr>Other Open Records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Albuquerque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Eagan</dc:creator>
  <cp:lastModifiedBy>Melanie Majors</cp:lastModifiedBy>
  <cp:revision>41</cp:revision>
  <cp:lastPrinted>2019-11-30T16:17:07Z</cp:lastPrinted>
  <dcterms:created xsi:type="dcterms:W3CDTF">2018-09-11T14:29:07Z</dcterms:created>
  <dcterms:modified xsi:type="dcterms:W3CDTF">2019-11-30T17:36:53Z</dcterms:modified>
</cp:coreProperties>
</file>